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15441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92ec249af00a8cc4a91#tid=68f6fb577a4d3800093b152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第二册  SJ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1_1#fd937f82a?vaa=1&amp;vcp=1&amp;vop=1&amp;pid=19ac9dbe4&amp;color=36,64,97&amp;bt=1&amp;bbb=1"/>
              <p:cNvSpPr/>
              <p:nvPr/>
            </p:nvSpPr>
            <p:spPr>
              <a:xfrm>
                <a:off x="539496" y="2456071"/>
                <a:ext cx="11109960" cy="50133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6.〈要点3〉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[河北部分学校2025高二期末]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的展开式中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的系数为20，则实数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的值为(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21_1#fd937f82a?vaa=1&amp;vcp=1&amp;vop=1&amp;pid=19ac9dbe4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56071"/>
                <a:ext cx="11109960" cy="501333"/>
              </a:xfrm>
              <a:prstGeom prst="rect">
                <a:avLst/>
              </a:prstGeom>
              <a:blipFill>
                <a:blip r:embed="rId3"/>
                <a:stretch>
                  <a:fillRect l="-1317" b="-158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3_1#fd937f82a.bracket?vaa=1&amp;vcp=1&amp;vop=1&amp;pid=19ac9dbe4&amp;color=36,64,97&amp;vpa=6"/>
          <p:cNvSpPr/>
          <p:nvPr/>
        </p:nvSpPr>
        <p:spPr>
          <a:xfrm>
            <a:off x="10529316" y="2625172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5_BD.21_2#fd937f82a.choices?vaa=1&amp;vcp=1&amp;vop=1&amp;pid=19ac9dbe4&amp;color=36,64,97&amp;bbb=1"/>
          <p:cNvSpPr/>
          <p:nvPr/>
        </p:nvSpPr>
        <p:spPr>
          <a:xfrm>
            <a:off x="539496" y="2957658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.1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B.2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C.3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.4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22_1#fd937f82a?vaa=1&amp;vcp=1&amp;vop=1&amp;pid=19ac9dbe4&amp;color=36,64,97&amp;bbb=1&amp;hb=1"/>
              <p:cNvSpPr/>
              <p:nvPr/>
            </p:nvSpPr>
            <p:spPr>
              <a:xfrm>
                <a:off x="539496" y="3322148"/>
                <a:ext cx="11109960" cy="1281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的展开式的通项为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rad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,1,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,5，由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−5=1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.故选D.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22_1#fd937f82a?vaa=1&amp;vcp=1&amp;vop=1&amp;pid=19ac9dbe4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22148"/>
                <a:ext cx="11109960" cy="1281240"/>
              </a:xfrm>
              <a:prstGeom prst="rect">
                <a:avLst/>
              </a:prstGeom>
              <a:blipFill>
                <a:blip r:embed="rId4"/>
                <a:stretch>
                  <a:fillRect l="-1317" r="-1976" b="-1095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5_1#ee07551dd?vaa=1&amp;vcp=1&amp;vop=1&amp;pid=19ac9dbe4&amp;color=36,64,97&amp;bt=1&amp;bbb=1"/>
              <p:cNvSpPr/>
              <p:nvPr/>
            </p:nvSpPr>
            <p:spPr>
              <a:xfrm>
                <a:off x="539496" y="1493570"/>
                <a:ext cx="11109960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7.〈要点4〉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[四川成都蓉城联盟2025高二期末]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的系数为(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25_1#ee07551dd?vaa=1&amp;vcp=1&amp;vop=1&amp;pid=19ac9dbe4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93570"/>
                <a:ext cx="11109960" cy="525844"/>
              </a:xfrm>
              <a:prstGeom prst="rect">
                <a:avLst/>
              </a:prstGeom>
              <a:blipFill>
                <a:blip r:embed="rId3"/>
                <a:stretch>
                  <a:fillRect l="-1317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7_1#ee07551dd.bracket?vaa=1&amp;vcp=1&amp;vop=1&amp;pid=19ac9dbe4&amp;color=36,64,97&amp;vpa=7"/>
          <p:cNvSpPr/>
          <p:nvPr/>
        </p:nvSpPr>
        <p:spPr>
          <a:xfrm>
            <a:off x="8945245" y="1680070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5_BD.25_2#ee07551dd.choices?vaa=1&amp;vcp=1&amp;vop=1&amp;pid=19ac9dbe4&amp;color=36,64,97&amp;bbb=1"/>
          <p:cNvSpPr/>
          <p:nvPr/>
        </p:nvSpPr>
        <p:spPr>
          <a:xfrm>
            <a:off x="539496" y="2024240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58440" algn="l"/>
                <a:tab pos="5605780" algn="l"/>
                <a:tab pos="8453120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.60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B.120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C.160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.220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26_1#ee07551dd?vaa=1&amp;vcp=1&amp;vop=1&amp;pid=19ac9dbe4&amp;color=36,64,97&amp;bbb=1&amp;hb=1"/>
              <p:cNvSpPr/>
              <p:nvPr/>
            </p:nvSpPr>
            <p:spPr>
              <a:xfrm>
                <a:off x="539496" y="2388730"/>
                <a:ext cx="11109960" cy="31801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方法一：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的展开式中含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的项为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⋅2=160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+60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=220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1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1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表示6个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1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中有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1800" b="1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，有3个取2；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1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1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⋅2</m:t>
                    </m:r>
                  </m:oMath>
                </a14:m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表示6个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1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</m:oMath>
                </a14:m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中有4个取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，1</m:t>
                    </m:r>
                  </m:oMath>
                </a14:m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个取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1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，1个取2</a:t>
                </a:r>
                <a:r>
                  <a:rPr lang="en-US" altLang="zh-CN" sz="1800" b="1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.其他情况不可能存在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1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．故选D．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的展开式的通项为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的系数为</a:t>
                </a: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=220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的系数为220.故选D.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26_1#ee07551dd?vaa=1&amp;vcp=1&amp;vop=1&amp;pid=19ac9dbe4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88730"/>
                <a:ext cx="11109960" cy="3180144"/>
              </a:xfrm>
              <a:prstGeom prst="rect">
                <a:avLst/>
              </a:prstGeom>
              <a:blipFill>
                <a:blip r:embed="rId4"/>
                <a:stretch>
                  <a:fillRect l="-1317" r="-1262" b="-249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9_1#c51e44cff?vaa=1&amp;vcp=1&amp;vop=1&amp;pid=19ac9dbe4&amp;color=36,64,97&amp;bt=1&amp;bbb=1"/>
              <p:cNvSpPr/>
              <p:nvPr/>
            </p:nvSpPr>
            <p:spPr>
              <a:xfrm>
                <a:off x="539496" y="2595803"/>
                <a:ext cx="11109960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8.〈要点5〉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的展开式中常数项是10，则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29_1#c51e44cff?vaa=1&amp;vcp=1&amp;vop=1&amp;pid=19ac9dbe4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95803"/>
                <a:ext cx="11109960" cy="525844"/>
              </a:xfrm>
              <a:prstGeom prst="rect">
                <a:avLst/>
              </a:prstGeom>
              <a:blipFill>
                <a:blip r:embed="rId3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31_1#c51e44cff.bracket?vaa=1&amp;vcp=1&amp;vop=1&amp;pid=19ac9dbe4&amp;color=36,64,97&amp;vpa=8"/>
          <p:cNvSpPr/>
          <p:nvPr/>
        </p:nvSpPr>
        <p:spPr>
          <a:xfrm>
            <a:off x="6857365" y="2782303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29_2#c51e44cff.choices?vaa=1&amp;vcp=1&amp;vop=1&amp;pid=19ac9dbe4&amp;color=36,64,97&amp;bbb=1"/>
              <p:cNvSpPr/>
              <p:nvPr/>
            </p:nvSpPr>
            <p:spPr>
              <a:xfrm>
                <a:off x="539496" y="3126473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939415" algn="l"/>
                    <a:tab pos="5853430" algn="l"/>
                    <a:tab pos="857694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C.1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.2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4" name="QC_5_BD.29_2#c51e44cff.choices?vaa=1&amp;vcp=1&amp;vop=1&amp;pid=19ac9dbe4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26473"/>
                <a:ext cx="11109960" cy="360680"/>
              </a:xfrm>
              <a:prstGeom prst="rect">
                <a:avLst/>
              </a:prstGeom>
              <a:blipFill>
                <a:blip r:embed="rId4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30_1#c51e44cff?vaa=1&amp;vcp=1&amp;vop=1&amp;pid=19ac9dbe4&amp;color=36,64,97&amp;bbb=1"/>
              <p:cNvSpPr/>
              <p:nvPr/>
            </p:nvSpPr>
            <p:spPr>
              <a:xfrm>
                <a:off x="539496" y="3490963"/>
                <a:ext cx="11109960" cy="94703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)⋅(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它的展开式中常数项是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．故选D．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30_1#c51e44cff?vaa=1&amp;vcp=1&amp;vop=1&amp;pid=19ac9dbe4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90963"/>
                <a:ext cx="11109960" cy="947039"/>
              </a:xfrm>
              <a:prstGeom prst="rect">
                <a:avLst/>
              </a:prstGeom>
              <a:blipFill>
                <a:blip r:embed="rId5"/>
                <a:stretch>
                  <a:fillRect l="-1317" b="-1483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33_1#c39fe9265?vaa=1&amp;vcp=1&amp;vop=1&amp;pid=19ac9dbe4&amp;color=36,64,97&amp;bt=1&amp;bbb=1"/>
              <p:cNvSpPr/>
              <p:nvPr/>
            </p:nvSpPr>
            <p:spPr>
              <a:xfrm>
                <a:off x="539496" y="2755315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9.〈要点5〉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33_1#c39fe9265?vaa=1&amp;vcp=1&amp;vop=1&amp;pid=19ac9dbe4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55315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35_1#c39fe9265.bracket?vaa=1&amp;vcp=1&amp;vop=1&amp;pid=19ac9dbe4&amp;color=36,64,97&amp;vpa=9"/>
          <p:cNvSpPr/>
          <p:nvPr/>
        </p:nvSpPr>
        <p:spPr>
          <a:xfrm>
            <a:off x="9141587" y="2834817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33_2#c39fe9265.choices?vaa=1&amp;vcp=1&amp;vop=1&amp;pid=19ac9dbe4&amp;color=36,64,97&amp;bbb=1"/>
              <p:cNvSpPr/>
              <p:nvPr/>
            </p:nvSpPr>
            <p:spPr>
              <a:xfrm>
                <a:off x="539496" y="3169398"/>
                <a:ext cx="11109960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774315" algn="l"/>
                    <a:tab pos="5523230" algn="l"/>
                    <a:tab pos="834834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.27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B.35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33_2#c39fe9265.choices?vaa=1&amp;vcp=1&amp;vop=1&amp;pid=19ac9dbe4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69398"/>
                <a:ext cx="11109960" cy="355600"/>
              </a:xfrm>
              <a:prstGeom prst="rect">
                <a:avLst/>
              </a:prstGeom>
              <a:blipFill>
                <a:blip r:embed="rId4"/>
                <a:stretch>
                  <a:fillRect l="-1317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34_1#c39fe9265?vaa=1&amp;vcp=1&amp;vop=1&amp;pid=19ac9dbe4&amp;color=36,64,97&amp;bbb=1&amp;hb=1"/>
              <p:cNvSpPr/>
              <p:nvPr/>
            </p:nvSpPr>
            <p:spPr>
              <a:xfrm>
                <a:off x="539496" y="3530015"/>
                <a:ext cx="11109960" cy="78219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=[(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+2)−2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+[(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(−2)+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=−8+35=27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.故选A.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34_1#c39fe9265?vaa=1&amp;vcp=1&amp;vop=1&amp;pid=19ac9dbe4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30015"/>
                <a:ext cx="11109960" cy="782193"/>
              </a:xfrm>
              <a:prstGeom prst="rect">
                <a:avLst/>
              </a:prstGeom>
              <a:blipFill>
                <a:blip r:embed="rId5"/>
                <a:stretch>
                  <a:fillRect l="-1317" r="-1317" b="-187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37_1#efe31aabd?vaa=1&amp;vcp=1&amp;vop=1&amp;pid=19ac9dbe4&amp;color=36,64,97&amp;bt=1&amp;bbb=1"/>
              <p:cNvSpPr/>
              <p:nvPr/>
            </p:nvSpPr>
            <p:spPr>
              <a:xfrm>
                <a:off x="539496" y="1892858"/>
                <a:ext cx="11109960" cy="3613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10.〈要点4,5〉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𝑥𝑦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的系数为(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37_1#efe31aabd?vaa=1&amp;vcp=1&amp;vop=1&amp;pid=19ac9dbe4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92858"/>
                <a:ext cx="11109960" cy="361315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39_1#efe31aabd.bracket?vaa=1&amp;vcp=1&amp;vop=1&amp;pid=19ac9dbe4&amp;color=36,64,97&amp;vpa=10"/>
          <p:cNvSpPr/>
          <p:nvPr/>
        </p:nvSpPr>
        <p:spPr>
          <a:xfrm>
            <a:off x="6618224" y="1982647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37_2#efe31aabd.choices?vaa=1&amp;vcp=1&amp;vop=1&amp;pid=19ac9dbe4&amp;color=36,64,97&amp;bbb=1"/>
              <p:cNvSpPr/>
              <p:nvPr/>
            </p:nvSpPr>
            <p:spPr>
              <a:xfrm>
                <a:off x="539496" y="230351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952115" algn="l"/>
                    <a:tab pos="5662930" algn="l"/>
                    <a:tab pos="858964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−240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B.240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.360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4" name="QC_5_BD.37_2#efe31aabd.choices?vaa=1&amp;vcp=1&amp;vop=1&amp;pid=19ac9dbe4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03512"/>
                <a:ext cx="11109960" cy="360680"/>
              </a:xfrm>
              <a:prstGeom prst="rect">
                <a:avLst/>
              </a:prstGeom>
              <a:blipFill>
                <a:blip r:embed="rId4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38_1#efe31aabd?vaa=1&amp;vcp=1&amp;vop=1&amp;pid=19ac9dbe4&amp;color=36,64,97&amp;bbb=1&amp;hb=1"/>
              <p:cNvSpPr/>
              <p:nvPr/>
            </p:nvSpPr>
            <p:spPr>
              <a:xfrm>
                <a:off x="539496" y="2676829"/>
                <a:ext cx="11109960" cy="24591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方法一：因为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表示六个因式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的乘积，展开式中要得到含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的项，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需有两个因式取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𝑥𝑦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，一个因式取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，剩下的三个因式取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或有三个因式取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𝑥𝑦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，两个因式取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，剩下的一个因式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，所以展开式中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的系数为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⋅(−2)⋅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⋅(−2)=−120−120=−240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．故选A．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=[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+1)−2(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的展开式的通项为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 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的展开式的通项为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的系数为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⋅(−2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.故选A.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38_1#efe31aabd?vaa=1&amp;vcp=1&amp;vop=1&amp;pid=19ac9dbe4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76829"/>
                <a:ext cx="11109960" cy="2459165"/>
              </a:xfrm>
              <a:prstGeom prst="rect">
                <a:avLst/>
              </a:prstGeom>
              <a:blipFill>
                <a:blip r:embed="rId5"/>
                <a:stretch>
                  <a:fillRect l="-1317" r="-2634" b="-56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41_1#7dff10db6?vaa=1&amp;vcp=1&amp;vop=1&amp;pid=19ac9dbe4&amp;color=36,64,97&amp;bt=1&amp;bbb=1&amp;hb=1"/>
              <p:cNvSpPr/>
              <p:nvPr/>
            </p:nvSpPr>
            <p:spPr>
              <a:xfrm>
                <a:off x="539496" y="2522302"/>
                <a:ext cx="11109960" cy="795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11.〈要点6〉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估算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998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998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998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998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998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的结果，精确到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0.01的近似值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41_1#7dff10db6?vaa=1&amp;vcp=1&amp;vop=1&amp;pid=19ac9dbe4&amp;color=36,64,97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22302"/>
                <a:ext cx="11109960" cy="795655"/>
              </a:xfrm>
              <a:prstGeom prst="rect">
                <a:avLst/>
              </a:prstGeom>
              <a:blipFill>
                <a:blip r:embed="rId3"/>
                <a:stretch>
                  <a:fillRect l="-1317" b="-176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43_1#7dff10db6.bracket?vaa=1&amp;vcp=1&amp;vop=1&amp;pid=19ac9dbe4&amp;color=36,64,97&amp;vpa=11"/>
          <p:cNvSpPr/>
          <p:nvPr/>
        </p:nvSpPr>
        <p:spPr>
          <a:xfrm>
            <a:off x="930021" y="3030491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5_BD.41_2#7dff10db6.choices?vaa=1&amp;vcp=1&amp;vop=1&amp;pid=19ac9dbe4&amp;color=36,64,97&amp;bbb=1"/>
          <p:cNvSpPr/>
          <p:nvPr/>
        </p:nvSpPr>
        <p:spPr>
          <a:xfrm>
            <a:off x="539496" y="3367866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.30.84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B.31.84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C.30.40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.32.16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42_1#7dff10db6?vaa=1&amp;vcp=1&amp;vop=1&amp;pid=19ac9dbe4&amp;color=36,64,97&amp;bbb=1"/>
              <p:cNvSpPr/>
              <p:nvPr/>
            </p:nvSpPr>
            <p:spPr>
              <a:xfrm>
                <a:off x="539496" y="3741183"/>
                <a:ext cx="11109960" cy="791718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原式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=(1+0.998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−1=(2−0.002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×0.002+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0.002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−⋯−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0.002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−1≈32−0.16−1=30.84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.故选A.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42_1#7dff10db6?vaa=1&amp;vcp=1&amp;vop=1&amp;pid=19ac9dbe4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741183"/>
                <a:ext cx="11109960" cy="791718"/>
              </a:xfrm>
              <a:prstGeom prst="rect">
                <a:avLst/>
              </a:prstGeom>
              <a:blipFill>
                <a:blip r:embed="rId4"/>
                <a:stretch>
                  <a:fillRect l="-1317" b="-169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45_1#e6a9c6a74?vaa=1&amp;vcp=1&amp;vop=1&amp;pid=19ac9dbe4&amp;color=36,64,97&amp;bt=1&amp;bbb=1"/>
              <p:cNvSpPr/>
              <p:nvPr/>
            </p:nvSpPr>
            <p:spPr>
              <a:xfrm>
                <a:off x="539496" y="2548463"/>
                <a:ext cx="11109960" cy="3613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12.〈要点7〉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今天是星期四，经过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天后是星期(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45_1#e6a9c6a74?vaa=1&amp;vcp=1&amp;vop=1&amp;pid=19ac9dbe4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48463"/>
                <a:ext cx="11109960" cy="361315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47_1#e6a9c6a74.bracket?vaa=1&amp;vcp=1&amp;vop=1&amp;pid=19ac9dbe4&amp;color=36,64,97&amp;vpa=12"/>
          <p:cNvSpPr/>
          <p:nvPr/>
        </p:nvSpPr>
        <p:spPr>
          <a:xfrm>
            <a:off x="5673408" y="2638252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5_BD.45_2#e6a9c6a74.choices?vaa=1&amp;vcp=1&amp;vop=1&amp;pid=19ac9dbe4&amp;color=36,64,97&amp;bbb=1"/>
          <p:cNvSpPr/>
          <p:nvPr/>
        </p:nvSpPr>
        <p:spPr>
          <a:xfrm>
            <a:off x="539496" y="2917145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.三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B.四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C.五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.六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46_1#e6a9c6a74?vaa=1&amp;vcp=1&amp;vop=1&amp;pid=19ac9dbe4&amp;color=36,64,97&amp;bbb=1&amp;hb=1"/>
              <p:cNvSpPr/>
              <p:nvPr/>
            </p:nvSpPr>
            <p:spPr>
              <a:xfrm>
                <a:off x="539496" y="3281635"/>
                <a:ext cx="11109960" cy="120129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55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=(56−1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55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56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55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56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54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56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56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54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×56−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55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显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然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，除了最后一项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外，其余的各项都能被7整除，所以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除以7的余数为6.又今天是星期四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，所以经过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55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天后是星期三，故选A.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46_1#e6a9c6a74?vaa=1&amp;vcp=1&amp;vop=1&amp;pid=19ac9dbe4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81635"/>
                <a:ext cx="11109960" cy="1201293"/>
              </a:xfrm>
              <a:prstGeom prst="rect">
                <a:avLst/>
              </a:prstGeom>
              <a:blipFill>
                <a:blip r:embed="rId4"/>
                <a:stretch>
                  <a:fillRect l="-1317" b="-121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49_1#24fdaea9a?vaa=1&amp;vcp=1&amp;vop=1&amp;pid=19ac9dbe4&amp;color=36,64,97&amp;bt=1&amp;bbb=1"/>
              <p:cNvSpPr/>
              <p:nvPr/>
            </p:nvSpPr>
            <p:spPr>
              <a:xfrm>
                <a:off x="539496" y="295248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13.〈易错点1〉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的系数是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；第四项的二项式系数是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5_BD.49_1#24fdaea9a?vaa=1&amp;vcp=1&amp;vop=1&amp;pid=19ac9dbe4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52482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t="-339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51_1#24fdaea9a.blank?vaa=1&amp;vcp=1&amp;vop=1&amp;pid=19ac9dbe4&amp;color=36,64,97&amp;vpa=13&amp;bbb=1"/>
          <p:cNvSpPr/>
          <p:nvPr/>
        </p:nvSpPr>
        <p:spPr>
          <a:xfrm>
            <a:off x="4500848" y="2910572"/>
            <a:ext cx="509588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240</a:t>
            </a:r>
            <a:endParaRPr lang="en-US" altLang="zh-CN" dirty="0"/>
          </a:p>
        </p:txBody>
      </p:sp>
      <p:sp>
        <p:nvSpPr>
          <p:cNvPr id="4" name="QB_5_AN.52_1#24fdaea9a.blank?vaa=1&amp;vcp=1&amp;vop=1&amp;pid=19ac9dbe4&amp;color=36,64,97&amp;vpa=14&amp;bbb=1"/>
          <p:cNvSpPr/>
          <p:nvPr/>
        </p:nvSpPr>
        <p:spPr>
          <a:xfrm>
            <a:off x="7586949" y="2910572"/>
            <a:ext cx="395288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S.50_1#24fdaea9a?vaa=1&amp;vcp=1&amp;vop=1&amp;pid=19ac9dbe4&amp;color=36,64,97&amp;bbb=1&amp;hb=1"/>
              <p:cNvSpPr/>
              <p:nvPr/>
            </p:nvSpPr>
            <p:spPr>
              <a:xfrm>
                <a:off x="539496" y="3323068"/>
                <a:ext cx="11109960" cy="8335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</m:rad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的展开式的通项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的系数是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=240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，第四项的二项式系数是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B_5_AS.50_1#24fdaea9a?vaa=1&amp;vcp=1&amp;vop=1&amp;pid=19ac9dbe4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23068"/>
                <a:ext cx="11109960" cy="833565"/>
              </a:xfrm>
              <a:prstGeom prst="rect">
                <a:avLst/>
              </a:prstGeom>
              <a:blipFill>
                <a:blip r:embed="rId4"/>
                <a:stretch>
                  <a:fillRect l="-1317" r="-165" b="-1678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54_1#8d45ca140?vcp=1&amp;vop=1&amp;pid=19ac9dbe4&amp;color=36,64,97&amp;bt=1&amp;bbb=1"/>
              <p:cNvSpPr/>
              <p:nvPr/>
            </p:nvSpPr>
            <p:spPr>
              <a:xfrm>
                <a:off x="539496" y="2309450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14.〈要点7〉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[湖北仙桃2025高二期中]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用二项式定理证明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可以被100整除.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54_1#8d45ca140?vcp=1&amp;vop=1&amp;pid=19ac9dbe4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09450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55_1#8d45ca140?vcp=1&amp;vop=1&amp;pid=19ac9dbe4&amp;color=36,64,97&amp;bbb=1"/>
              <p:cNvSpPr/>
              <p:nvPr/>
            </p:nvSpPr>
            <p:spPr>
              <a:xfrm>
                <a:off x="539496" y="2670384"/>
                <a:ext cx="11109960" cy="20301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(10+1)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⋅10+1)−1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=100(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能被100整除．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AN.55_1#8d45ca140?vcp=1&amp;vop=1&amp;pid=19ac9dbe4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70384"/>
                <a:ext cx="11109960" cy="2030159"/>
              </a:xfrm>
              <a:prstGeom prst="rect">
                <a:avLst/>
              </a:prstGeom>
              <a:blipFill>
                <a:blip r:embed="rId4"/>
                <a:stretch>
                  <a:fillRect l="-1317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4d6017793?vcp=1&amp;pid=cd1dfe940&amp;color=61,88,159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B组·应考能力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56_1#94ff024fb?vaa=1&amp;vcp=1&amp;vop=1&amp;pid=4d6017793&amp;color=36,64,97&amp;bbb=1&amp;hb=1"/>
              <p:cNvSpPr/>
              <p:nvPr/>
            </p:nvSpPr>
            <p:spPr>
              <a:xfrm>
                <a:off x="539496" y="1202396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15.〈要点9〉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[江苏盐城中学2024高二期中]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的展开式中二项式系数的最大值为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的展开式中二项式系数的最大值为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11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3" name="QC_5_BD.56_1#94ff024fb?vaa=1&amp;vcp=1&amp;vop=1&amp;pid=4d6017793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58_1#94ff024fb.bracket?vaa=1&amp;vcp=1&amp;vop=1&amp;pid=4d6017793&amp;color=36,64,97&amp;vpa=15"/>
          <p:cNvSpPr/>
          <p:nvPr/>
        </p:nvSpPr>
        <p:spPr>
          <a:xfrm>
            <a:off x="7477252" y="1703411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5" name="QC_5_BD.56_2#94ff024fb.choices?vaa=1&amp;vcp=1&amp;vop=1&amp;pid=4d6017793&amp;color=36,64,97&amp;bbb=1"/>
          <p:cNvSpPr/>
          <p:nvPr/>
        </p:nvSpPr>
        <p:spPr>
          <a:xfrm>
            <a:off x="539496" y="1984081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.2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B.3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C.4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.5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57_1#94ff024fb?vaa=1&amp;vcp=1&amp;vop=1&amp;pid=4d6017793&amp;color=36,64,97&amp;bbb=1"/>
              <p:cNvSpPr/>
              <p:nvPr/>
            </p:nvSpPr>
            <p:spPr>
              <a:xfrm>
                <a:off x="539496" y="2348571"/>
                <a:ext cx="11109960" cy="927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由题意可得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11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11×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)!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!⋅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！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+1)!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!⋅(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+1)！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11=6×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5_AS.57_1#94ff024fb?vaa=1&amp;vcp=1&amp;vop=1&amp;pid=4d6017793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48571"/>
                <a:ext cx="11109960" cy="927100"/>
              </a:xfrm>
              <a:prstGeom prst="rect">
                <a:avLst/>
              </a:prstGeom>
              <a:blipFill>
                <a:blip r:embed="rId4"/>
                <a:stretch>
                  <a:fillRect l="-1317" b="-855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d26269b9e.fixed?vcp=1&amp;color=36,64,97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50592" cy="1344168"/>
          </a:xfrm>
          <a:prstGeom prst="rect">
            <a:avLst/>
          </a:prstGeom>
        </p:spPr>
      </p:pic>
      <p:sp>
        <p:nvSpPr>
          <p:cNvPr id="3" name="C_1_BD#d26269b9e.fixed?vcp=1&amp;color=61,88,159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第7章</a:t>
            </a:r>
            <a:endParaRPr lang="en-US" altLang="zh-CN" sz="5400" dirty="0"/>
          </a:p>
        </p:txBody>
      </p:sp>
      <p:sp>
        <p:nvSpPr>
          <p:cNvPr id="4" name="C_1_BD#d26269b9e.fixed?vcp=1&amp;color=61,88,159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计数原理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60_1#e7f77fc8e?vaa=1&amp;vcp=1&amp;vop=1&amp;pid=4d6017793&amp;color=36,64,97&amp;bt=1&amp;bbb=1&amp;hb=1"/>
              <p:cNvSpPr/>
              <p:nvPr/>
            </p:nvSpPr>
            <p:spPr>
              <a:xfrm>
                <a:off x="539496" y="2372791"/>
                <a:ext cx="11109960" cy="935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16.〈要点9〉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（多选）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[安徽滁州九校2024高二期中联考]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的展开式中第4项与第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9项的二项式系数相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等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则展开式中系数最大的项为(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60_1#e7f77fc8e?vaa=1&amp;vcp=1&amp;vop=1&amp;pid=4d6017793&amp;color=36,64,97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72791"/>
                <a:ext cx="11109960" cy="935355"/>
              </a:xfrm>
              <a:prstGeom prst="rect">
                <a:avLst/>
              </a:prstGeom>
              <a:blipFill>
                <a:blip r:embed="rId3"/>
                <a:stretch>
                  <a:fillRect l="-1317" b="-149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62_1#e7f77fc8e.bracket?vaa=1&amp;vcp=1&amp;vop=1&amp;pid=4d6017793&amp;color=36,64,97&amp;vpa=16&amp;bbb=1"/>
          <p:cNvSpPr/>
          <p:nvPr/>
        </p:nvSpPr>
        <p:spPr>
          <a:xfrm>
            <a:off x="3927221" y="3028936"/>
            <a:ext cx="53816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5_BD.60_2#e7f77fc8e.choices?vaa=1&amp;vcp=1&amp;vop=1&amp;pid=4d6017793&amp;color=36,64,97&amp;bbb=1"/>
          <p:cNvSpPr/>
          <p:nvPr/>
        </p:nvSpPr>
        <p:spPr>
          <a:xfrm>
            <a:off x="539496" y="3360977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A.第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4项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.第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5项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.第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6项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.第7项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61_1#e7f77fc8e?vaa=1&amp;vcp=1&amp;vop=1&amp;pid=4d6017793&amp;color=36,64,97&amp;bbb=1&amp;hb=1"/>
              <p:cNvSpPr/>
              <p:nvPr/>
            </p:nvSpPr>
            <p:spPr>
              <a:xfrm>
                <a:off x="539496" y="3734294"/>
                <a:ext cx="11109960" cy="938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的展开式中第4项与第9项的二项式系数相等，所以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，由于展开式中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项的系数与二项式系数相等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，故展开式中系数最大的项为第6项和第7项．故选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61_1#e7f77fc8e?vaa=1&amp;vcp=1&amp;vop=1&amp;pid=4d6017793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734294"/>
                <a:ext cx="11109960" cy="938340"/>
              </a:xfrm>
              <a:prstGeom prst="rect">
                <a:avLst/>
              </a:prstGeom>
              <a:blipFill>
                <a:blip r:embed="rId4"/>
                <a:stretch>
                  <a:fillRect l="-1317" r="-384" b="-142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64_1#25bf389a7?vaa=1&amp;vcp=1&amp;vop=1&amp;pid=4d6017793&amp;color=36,64,97&amp;bt=1&amp;bbb=1"/>
              <p:cNvSpPr/>
              <p:nvPr/>
            </p:nvSpPr>
            <p:spPr>
              <a:xfrm>
                <a:off x="539496" y="1573644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17.〈要点10〉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(1−2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022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则下列说法正确的是(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64_1#25bf389a7?vaa=1&amp;vcp=1&amp;vop=1&amp;pid=4d6017793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573644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66_1#25bf389a7.bracket?vaa=1&amp;vcp=1&amp;vop=1&amp;pid=4d6017793&amp;color=36,64,97&amp;vpa=17"/>
          <p:cNvSpPr/>
          <p:nvPr/>
        </p:nvSpPr>
        <p:spPr>
          <a:xfrm>
            <a:off x="10479215" y="1653145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64_2#25bf389a7.choices?vaa=1&amp;vcp=1&amp;vop=1&amp;pid=4d6017793&amp;color=36,64,97&amp;bbb=1"/>
              <p:cNvSpPr/>
              <p:nvPr/>
            </p:nvSpPr>
            <p:spPr>
              <a:xfrm>
                <a:off x="539496" y="1945754"/>
                <a:ext cx="11109960" cy="101777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400"/>
                  </a:lnSpc>
                  <a:tabLst>
                    <a:tab pos="566293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022</m:t>
                        </m:r>
                      </m:sub>
                    </m:sSub>
                  </m:oMath>
                </a14:m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为展开式的二项式系数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022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  <a:tabLst>
                    <a:tab pos="5662930" algn="l"/>
                  </a:tabLst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|+⋯+|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64_2#25bf389a7.choices?vaa=1&amp;vcp=1&amp;vop=1&amp;pid=4d6017793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45754"/>
                <a:ext cx="11109960" cy="1017778"/>
              </a:xfrm>
              <a:prstGeom prst="rect">
                <a:avLst/>
              </a:prstGeom>
              <a:blipFill>
                <a:blip r:embed="rId4"/>
                <a:stretch>
                  <a:fillRect l="-1317" b="-83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65_1#25bf389a7?vaa=1&amp;vcp=1&amp;vop=1&amp;pid=4d6017793&amp;color=36,64,97&amp;bbb=1&amp;hb=1"/>
              <p:cNvSpPr/>
              <p:nvPr/>
            </p:nvSpPr>
            <p:spPr>
              <a:xfrm>
                <a:off x="539496" y="2972104"/>
                <a:ext cx="11109960" cy="21190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由二项式定理易知选项A错误；令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022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022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，故选项B错误；令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①，令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−⋯+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022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②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①+②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，故选项C正确；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∵(1+2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的展开式的各项系数之和减去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就相当于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|+⋯+|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022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∴|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|+⋯+|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022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，故选项D错误.故选C.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65_1#25bf389a7?vaa=1&amp;vcp=1&amp;vop=1&amp;pid=4d6017793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72104"/>
                <a:ext cx="11109960" cy="2119059"/>
              </a:xfrm>
              <a:prstGeom prst="rect">
                <a:avLst/>
              </a:prstGeom>
              <a:blipFill>
                <a:blip r:embed="rId5"/>
                <a:stretch>
                  <a:fillRect l="-1317" b="-66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68_1#b69affed7?vaa=1&amp;vcp=1&amp;vop=1&amp;pid=4d6017793&amp;color=36,64,97&amp;bt=1&amp;bbb=1&amp;hb=1"/>
              <p:cNvSpPr/>
              <p:nvPr/>
            </p:nvSpPr>
            <p:spPr>
              <a:xfrm>
                <a:off x="539496" y="1286465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18.〈要点10〉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多选）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，则下列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说法正确的是(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68_1#b69affed7?vaa=1&amp;vcp=1&amp;vop=1&amp;pid=4d6017793&amp;color=36,64,97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86465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70_1#b69affed7.bracket?vaa=1&amp;vcp=1&amp;vop=1&amp;pid=4d6017793&amp;color=36,64,97&amp;vpa=18&amp;bbb=1"/>
          <p:cNvSpPr/>
          <p:nvPr/>
        </p:nvSpPr>
        <p:spPr>
          <a:xfrm>
            <a:off x="2060321" y="1786972"/>
            <a:ext cx="7223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68_2#b69affed7.choices?vaa=1&amp;vcp=1&amp;vop=1&amp;pid=4d6017793&amp;color=36,64,97&amp;bbb=1"/>
              <p:cNvSpPr/>
              <p:nvPr/>
            </p:nvSpPr>
            <p:spPr>
              <a:xfrm>
                <a:off x="539496" y="2064594"/>
                <a:ext cx="11109960" cy="774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66293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200"/>
                  </a:lnSpc>
                  <a:tabLst>
                    <a:tab pos="5662930" algn="l"/>
                  </a:tabLst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−⋯+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68_2#b69affed7.choices?vaa=1&amp;vcp=1&amp;vop=1&amp;pid=4d6017793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64594"/>
                <a:ext cx="11109960" cy="774700"/>
              </a:xfrm>
              <a:prstGeom prst="rect">
                <a:avLst/>
              </a:prstGeom>
              <a:blipFill>
                <a:blip r:embed="rId4"/>
                <a:stretch>
                  <a:fillRect l="-1317" b="-1889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69_1#b69affed7?vaa=1&amp;vcp=1&amp;vop=1&amp;pid=4d6017793&amp;color=36,64,97&amp;bbb=1&amp;hb=1"/>
              <p:cNvSpPr/>
              <p:nvPr/>
            </p:nvSpPr>
            <p:spPr>
              <a:xfrm>
                <a:off x="539496" y="2839294"/>
                <a:ext cx="11109960" cy="28687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，故A正确；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=[(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−1)+1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+[(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−1)+1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−1)+1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的展开式的通项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，令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，故B错误；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=66(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，从而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，故D正确；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−⋯+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−⋯+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，故C正确.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ACD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69_1#b69affed7?vaa=1&amp;vcp=1&amp;vop=1&amp;pid=4d6017793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39294"/>
                <a:ext cx="11109960" cy="2868740"/>
              </a:xfrm>
              <a:prstGeom prst="rect">
                <a:avLst/>
              </a:prstGeom>
              <a:blipFill>
                <a:blip r:embed="rId5"/>
                <a:stretch>
                  <a:fillRect l="-1317" b="-48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72_1#c9d0dbc20?vaa=1&amp;vcp=1&amp;vop=1&amp;pid=4d6017793&amp;color=36,64,97&amp;bt=1&amp;bbb=1"/>
              <p:cNvSpPr/>
              <p:nvPr/>
            </p:nvSpPr>
            <p:spPr>
              <a:xfrm>
                <a:off x="539496" y="1888667"/>
                <a:ext cx="11109960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19.〈要点9〉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的展开式中有且仅有第五项的二项式系数最大，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则展开式中系数最大的是(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72_1#c9d0dbc20?vaa=1&amp;vcp=1&amp;vop=1&amp;pid=4d6017793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88667"/>
                <a:ext cx="11109960" cy="525844"/>
              </a:xfrm>
              <a:prstGeom prst="rect">
                <a:avLst/>
              </a:prstGeom>
              <a:blipFill>
                <a:blip r:embed="rId3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74_1#c9d0dbc20.bracket?vaa=1&amp;vcp=1&amp;vop=1&amp;pid=4d6017793&amp;color=36,64,97&amp;vpa=19"/>
          <p:cNvSpPr/>
          <p:nvPr/>
        </p:nvSpPr>
        <p:spPr>
          <a:xfrm>
            <a:off x="10614406" y="2075167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5_BD.72_2#c9d0dbc20.choices?vaa=1&amp;vcp=1&amp;vop=1&amp;pid=4d6017793&amp;color=36,64,97&amp;bbb=1"/>
          <p:cNvSpPr/>
          <p:nvPr/>
        </p:nvSpPr>
        <p:spPr>
          <a:xfrm>
            <a:off x="539496" y="2419337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.第二项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B.第三项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C.第四项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.第五项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73_1#c9d0dbc20?vaa=1&amp;vcp=1&amp;vop=1&amp;pid=4d6017793&amp;color=36,64,97&amp;bbb=1&amp;hb=1"/>
              <p:cNvSpPr/>
              <p:nvPr/>
            </p:nvSpPr>
            <p:spPr>
              <a:xfrm>
                <a:off x="539496" y="2783827"/>
                <a:ext cx="11109960" cy="238302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的展开式中有且仅有第五项的二项式系数最大，所以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的展开式的通项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16−3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=0,1,2,3,4,5,6,7,8)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为奇数时，系数为负数；当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为偶数时，系数为正数，所以展开式中系数最大时，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为偶数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，由展开式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=256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792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120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=112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p>
                    </m:sSubSup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−8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−8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，所以展开式中系数最大的是第三项．故选B．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73_1#c9d0dbc20?vaa=1&amp;vcp=1&amp;vop=1&amp;pid=4d6017793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83827"/>
                <a:ext cx="11109960" cy="2383028"/>
              </a:xfrm>
              <a:prstGeom prst="rect">
                <a:avLst/>
              </a:prstGeom>
              <a:blipFill>
                <a:blip r:embed="rId4"/>
                <a:stretch>
                  <a:fillRect l="-1317" b="-56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76_1#38e52fd20?vaa=1&amp;vcp=1&amp;vop=1&amp;pid=4d6017793&amp;color=36,64,97&amp;bt=1&amp;bbb=1"/>
              <p:cNvSpPr/>
              <p:nvPr/>
            </p:nvSpPr>
            <p:spPr>
              <a:xfrm>
                <a:off x="539496" y="1252016"/>
                <a:ext cx="11109960" cy="53695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20.〈要点9〉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(1+2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的展开式的二项式系数的最大值为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，系数的最大值为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B_5_BD.76_1#38e52fd20?vaa=1&amp;vcp=1&amp;vop=1&amp;pid=4d6017793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52016"/>
                <a:ext cx="11109960" cy="536956"/>
              </a:xfrm>
              <a:prstGeom prst="rect">
                <a:avLst/>
              </a:prstGeom>
              <a:blipFill>
                <a:blip r:embed="rId3"/>
                <a:stretch>
                  <a:fillRect l="-1317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78_1#38e52fd20.blank?vaa=1&amp;vcp=1&amp;vop=1&amp;pid=4d6017793&amp;color=36,64,97&amp;vpa=20&amp;bbb=1"/>
          <p:cNvSpPr/>
          <p:nvPr/>
        </p:nvSpPr>
        <p:spPr>
          <a:xfrm>
            <a:off x="9589929" y="1408988"/>
            <a:ext cx="395288" cy="26841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</a:t>
            </a:r>
            <a:endParaRPr lang="en-US" altLang="zh-CN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77_1#38e52fd20?vaa=1&amp;vcp=1&amp;vop=1&amp;pid=4d6017793&amp;color=36,64,97&amp;bbb=1&amp;hb=1"/>
              <p:cNvSpPr/>
              <p:nvPr/>
            </p:nvSpPr>
            <p:spPr>
              <a:xfrm>
                <a:off x="539496" y="1797862"/>
                <a:ext cx="11109960" cy="398189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由题可知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的展开式的二项式系数为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=0,1,⋯,6)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，取得最大值</a:t>
                </a:r>
              </a:p>
              <a:p>
                <a:pPr latinLnBrk="1">
                  <a:lnSpc>
                    <a:spcPts val="6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=20.(1+2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的展开式的系数为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=0,1,⋯,6)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，当满足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Sup>
                              <m:sSub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6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</m:t>
                            </m:r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6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Sup>
                              <m:sSub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6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</m:t>
                            </m:r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6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p>
                            </m:sSup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时，系数最大，即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8800"/>
                  </a:lnSpc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6!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!⋅(6−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)!</m:t>
                                </m:r>
                              </m:den>
                            </m:f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6!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+1)!⋅[6−(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+1)]!</m:t>
                                </m:r>
                              </m:den>
                            </m:f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6!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!⋅(6−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)!</m:t>
                                </m:r>
                              </m:den>
                            </m:f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6!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−1)!⋅[6−(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−1)]!</m:t>
                                </m:r>
                              </m:den>
                            </m:f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8800"/>
                  </a:lnSpc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6−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7−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+1≥2(6−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2(7−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,1,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,6，所以当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时，系数的最大值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240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4" name="QB_5_AS.77_1#38e52fd20?vaa=1&amp;vcp=1&amp;vop=1&amp;pid=4d6017793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97862"/>
                <a:ext cx="11109960" cy="3981895"/>
              </a:xfrm>
              <a:prstGeom prst="rect">
                <a:avLst/>
              </a:prstGeom>
              <a:blipFill>
                <a:blip r:embed="rId4"/>
                <a:stretch>
                  <a:fillRect l="-1317" r="-1592" b="-19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80_1#c703896ec?vcp=1&amp;vop=1&amp;pid=4d6017793&amp;color=36,64,97&amp;bt=1&amp;bbb=1"/>
          <p:cNvSpPr/>
          <p:nvPr/>
        </p:nvSpPr>
        <p:spPr>
          <a:xfrm>
            <a:off x="539496" y="828000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21.〈要点8〉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BD.81_1#f687a9abb?vcp=1&amp;vop=1&amp;pid=c703896ec&amp;color=36,64,97&amp;bbb=1"/>
              <p:cNvSpPr/>
              <p:nvPr/>
            </p:nvSpPr>
            <p:spPr>
              <a:xfrm>
                <a:off x="539496" y="1201634"/>
                <a:ext cx="11109960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时，证明：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6_BD.81_1#f687a9abb?vcp=1&amp;vop=1&amp;pid=c703896ec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1634"/>
                <a:ext cx="11109960" cy="525971"/>
              </a:xfrm>
              <a:prstGeom prst="rect">
                <a:avLst/>
              </a:prstGeom>
              <a:blipFill>
                <a:blip r:embed="rId3"/>
                <a:stretch>
                  <a:fillRect l="-1317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82_1#f687a9abb?vcp=1&amp;vop=1&amp;pid=c703896ec&amp;color=36,64,97&amp;bbb=1&amp;hb=1"/>
              <p:cNvSpPr/>
              <p:nvPr/>
            </p:nvSpPr>
            <p:spPr>
              <a:xfrm>
                <a:off x="539496" y="1738273"/>
                <a:ext cx="11109960" cy="1003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【证明】由二项式定理可得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，则有</a:t>
                </a:r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4" name="QO_6_AN.82_1#f687a9abb?vcp=1&amp;vop=1&amp;pid=c703896ec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38273"/>
                <a:ext cx="11109960" cy="1003300"/>
              </a:xfrm>
              <a:prstGeom prst="rect">
                <a:avLst/>
              </a:prstGeom>
              <a:blipFill>
                <a:blip r:embed="rId4"/>
                <a:stretch>
                  <a:fillRect l="-1317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BD.83_1#389de3b7c?vcp=1&amp;vop=1&amp;pid=c703896ec&amp;color=36,64,97&amp;bbb=1"/>
              <p:cNvSpPr/>
              <p:nvPr/>
            </p:nvSpPr>
            <p:spPr>
              <a:xfrm>
                <a:off x="539496" y="3866476"/>
                <a:ext cx="11109960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时，证明：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≥3+(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6_BD.83_1#389de3b7c?vcp=1&amp;vop=1&amp;pid=c703896ec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866476"/>
                <a:ext cx="11109960" cy="525971"/>
              </a:xfrm>
              <a:prstGeom prst="rect">
                <a:avLst/>
              </a:prstGeom>
              <a:blipFill>
                <a:blip r:embed="rId5"/>
                <a:stretch>
                  <a:fillRect l="-1317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6_AN.84_1#389de3b7c?vcp=1&amp;vop=1&amp;pid=c703896ec&amp;color=36,64,97&amp;bbb=1"/>
              <p:cNvSpPr/>
              <p:nvPr/>
            </p:nvSpPr>
            <p:spPr>
              <a:xfrm>
                <a:off x="539496" y="4403115"/>
                <a:ext cx="11109960" cy="16943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【解】由二项式定理得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≥3+(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≥3+(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成立.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O_6_AN.84_1#389de3b7c?vcp=1&amp;vop=1&amp;pid=c703896ec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403115"/>
                <a:ext cx="11109960" cy="1694371"/>
              </a:xfrm>
              <a:prstGeom prst="rect">
                <a:avLst/>
              </a:prstGeom>
              <a:blipFill>
                <a:blip r:embed="rId6"/>
                <a:stretch>
                  <a:fillRect l="-1317" b="-50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6_AN.82_1#f687a9abb?vcp=1&amp;vop=1&amp;pid=c703896ec&amp;color=36,64,97&amp;bbb=1&amp;hb=1">
                <a:extLst>
                  <a:ext uri="{FF2B5EF4-FFF2-40B4-BE49-F238E27FC236}">
                    <a16:creationId xmlns:a16="http://schemas.microsoft.com/office/drawing/2014/main" id="{A846D337-61BD-9955-DD3E-7EC3A8BB9FA6}"/>
                  </a:ext>
                </a:extLst>
              </p:cNvPr>
              <p:cNvSpPr/>
              <p:nvPr/>
            </p:nvSpPr>
            <p:spPr>
              <a:xfrm>
                <a:off x="539496" y="2741573"/>
                <a:ext cx="11109960" cy="1119696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⋅(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=3+2⋅(1−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)≥3+2×(1−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)=4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≥4(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成立.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O_6_AN.82_1#f687a9abb?vcp=1&amp;vop=1&amp;pid=c703896ec&amp;color=36,64,97&amp;bbb=1&amp;hb=1">
                <a:extLst>
                  <a:ext uri="{FF2B5EF4-FFF2-40B4-BE49-F238E27FC236}">
                    <a16:creationId xmlns:a16="http://schemas.microsoft.com/office/drawing/2014/main" id="{A846D337-61BD-9955-DD3E-7EC3A8BB9FA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41573"/>
                <a:ext cx="11109960" cy="1119696"/>
              </a:xfrm>
              <a:prstGeom prst="rect">
                <a:avLst/>
              </a:prstGeom>
              <a:blipFill>
                <a:blip r:embed="rId7"/>
                <a:stretch>
                  <a:fillRect l="-988" b="-76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7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a0f0acd7?vcp=1&amp;pid=cd1dfe940&amp;color=61,88,159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C组·素养培优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85_1#c54d6805a?vaa=1&amp;vcp=1&amp;vop=1&amp;pid=7a0f0acd7&amp;color=36,64,97&amp;bbb=1&amp;hb=1"/>
              <p:cNvSpPr/>
              <p:nvPr/>
            </p:nvSpPr>
            <p:spPr>
              <a:xfrm>
                <a:off x="539496" y="1202396"/>
                <a:ext cx="11109960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22.［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全国数学大赛］若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𝑚𝑥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014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014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的展开式中所有项的系数和为(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3" name="QC_5_BD.85_1#c54d6805a?vaa=1&amp;vcp=1&amp;vop=1&amp;pid=7a0f0acd7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838200"/>
              </a:xfrm>
              <a:prstGeom prst="rect">
                <a:avLst/>
              </a:prstGeom>
              <a:blipFill>
                <a:blip r:embed="rId3"/>
                <a:stretch>
                  <a:fillRect l="-1317" b="-94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87_1#c54d6805a.bracket?vaa=1&amp;vcp=1&amp;vop=1&amp;pid=7a0f0acd7&amp;color=36,64,97&amp;vpa=21"/>
          <p:cNvSpPr/>
          <p:nvPr/>
        </p:nvSpPr>
        <p:spPr>
          <a:xfrm>
            <a:off x="5343779" y="1712428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85_2#c54d6805a.choices?vaa=1&amp;vcp=1&amp;vop=1&amp;pid=7a0f0acd7&amp;color=36,64,97&amp;bbb=1"/>
              <p:cNvSpPr/>
              <p:nvPr/>
            </p:nvSpPr>
            <p:spPr>
              <a:xfrm>
                <a:off x="539496" y="2041612"/>
                <a:ext cx="11109960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177415" algn="l"/>
                    <a:tab pos="5218430" algn="l"/>
                    <a:tab pos="825944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.0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014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014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014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85_2#c54d6805a.choices?vaa=1&amp;vcp=1&amp;vop=1&amp;pid=7a0f0acd7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41612"/>
                <a:ext cx="11109960" cy="355600"/>
              </a:xfrm>
              <a:prstGeom prst="rect">
                <a:avLst/>
              </a:prstGeom>
              <a:blipFill>
                <a:blip r:embed="rId4"/>
                <a:stretch>
                  <a:fillRect l="-1317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86_1#c54d6805a?vaa=1&amp;vcp=1&amp;vop=1&amp;pid=7a0f0acd7&amp;color=36,64,97&amp;bbb=1"/>
              <p:cNvSpPr/>
              <p:nvPr/>
            </p:nvSpPr>
            <p:spPr>
              <a:xfrm>
                <a:off x="539496" y="2406102"/>
                <a:ext cx="11109960" cy="25127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=330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×3×(−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−9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+11=(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−11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+11)=0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11+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014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014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014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014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(−1+2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014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014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014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展开式中所有项的系数和为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014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.故选B.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5_AS.86_1#c54d6805a?vaa=1&amp;vcp=1&amp;vop=1&amp;pid=7a0f0acd7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06102"/>
                <a:ext cx="11109960" cy="2512759"/>
              </a:xfrm>
              <a:prstGeom prst="rect">
                <a:avLst/>
              </a:prstGeom>
              <a:blipFill>
                <a:blip r:embed="rId5"/>
                <a:stretch>
                  <a:fillRect l="-1317" b="-55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ba83d42f7.fixed?vcp=1&amp;pid=d26269b9e&amp;color=36,64,97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136392" cy="1188720"/>
          </a:xfrm>
          <a:prstGeom prst="rect">
            <a:avLst/>
          </a:prstGeom>
        </p:spPr>
      </p:pic>
      <p:sp>
        <p:nvSpPr>
          <p:cNvPr id="3" name="C_2_BD#ba83d42f7.fixed?vcp=1&amp;pid=d26269b9e&amp;color=61,88,159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7.4</a:t>
            </a:r>
            <a:endParaRPr lang="en-US" altLang="zh-CN" sz="5400" dirty="0"/>
          </a:p>
        </p:txBody>
      </p:sp>
      <p:sp>
        <p:nvSpPr>
          <p:cNvPr id="4" name="C_2_BD#ba83d42f7.fixed?vcp=1&amp;pid=d26269b9e&amp;color=61,88,159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二项式定理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cd1dfe940.fixed?vcp=1&amp;pid=ba83d42f7&amp;color=36,64,97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011680"/>
            <a:ext cx="3136392" cy="1188720"/>
          </a:xfrm>
          <a:prstGeom prst="rect">
            <a:avLst/>
          </a:prstGeom>
        </p:spPr>
      </p:pic>
      <p:sp>
        <p:nvSpPr>
          <p:cNvPr id="3" name="C_3_BD#cd1dfe940.fixed?vcp=1&amp;pid=ba83d42f7&amp;color=61,88,159&amp;bbb=1"/>
          <p:cNvSpPr/>
          <p:nvPr/>
        </p:nvSpPr>
        <p:spPr>
          <a:xfrm>
            <a:off x="694944" y="2048256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7.4.1</a:t>
            </a:r>
            <a:endParaRPr lang="en-US" altLang="zh-CN" sz="5400" dirty="0"/>
          </a:p>
        </p:txBody>
      </p:sp>
      <p:sp>
        <p:nvSpPr>
          <p:cNvPr id="4" name="C_3#cd1dfe940.fixed?vcp=1&amp;pid=ba83d42f7&amp;color=61,88,159&amp;bbb=1"/>
          <p:cNvSpPr/>
          <p:nvPr/>
        </p:nvSpPr>
        <p:spPr>
          <a:xfrm>
            <a:off x="4315968" y="2048256"/>
            <a:ext cx="767181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二项式定理</a:t>
            </a:r>
            <a:endParaRPr lang="en-US" altLang="zh-CN" sz="5400" dirty="0"/>
          </a:p>
        </p:txBody>
      </p:sp>
      <p:pic>
        <p:nvPicPr>
          <p:cNvPr id="5" name="C_3#cd1dfe940.fixed?vcp=1&amp;pid=ba83d42f7&amp;color=36,64,97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3767328"/>
            <a:ext cx="3136392" cy="1188720"/>
          </a:xfrm>
          <a:prstGeom prst="rect">
            <a:avLst/>
          </a:prstGeom>
        </p:spPr>
      </p:pic>
      <p:sp>
        <p:nvSpPr>
          <p:cNvPr id="6" name="C_3#cd1dfe940.fixed?vcp=1&amp;pid=ba83d42f7&amp;color=61,88,159&amp;bbb=1"/>
          <p:cNvSpPr/>
          <p:nvPr/>
        </p:nvSpPr>
        <p:spPr>
          <a:xfrm>
            <a:off x="694944" y="3803904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7.4.2</a:t>
            </a:r>
            <a:endParaRPr lang="en-US" altLang="zh-CN" sz="5400" dirty="0"/>
          </a:p>
        </p:txBody>
      </p:sp>
      <p:sp>
        <p:nvSpPr>
          <p:cNvPr id="7" name="C_3_BD#cd1dfe940.fixed?vcp=1&amp;pid=ba83d42f7&amp;color=61,88,159&amp;bbb=1"/>
          <p:cNvSpPr/>
          <p:nvPr/>
        </p:nvSpPr>
        <p:spPr>
          <a:xfrm>
            <a:off x="4315968" y="3803904"/>
            <a:ext cx="7870825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二项式系数的性质及应用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19ac9dbe4?vcp=1&amp;pid=cd1dfe940&amp;color=61,88,159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A组·学业基础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1_1#b7c071e2f?vaa=1&amp;vcp=1&amp;vop=1&amp;pid=19ac9dbe4&amp;color=36,64,97&amp;bbb=1"/>
              <p:cNvSpPr/>
              <p:nvPr/>
            </p:nvSpPr>
            <p:spPr>
              <a:xfrm>
                <a:off x="539496" y="1202396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1.〈易错点2,3〉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的展开式中第4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项是(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3" name="QC_5_BD.1_1#b7c071e2f?vaa=1&amp;vcp=1&amp;vop=1&amp;pid=19ac9dbe4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3_1#b7c071e2f.bracket?vaa=1&amp;vcp=1&amp;vop=1&amp;pid=19ac9dbe4&amp;color=36,64,97&amp;vpa=1"/>
          <p:cNvSpPr/>
          <p:nvPr/>
        </p:nvSpPr>
        <p:spPr>
          <a:xfrm>
            <a:off x="5162677" y="1286978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_2#b7c071e2f.choices?vaa=1&amp;vcp=1&amp;vop=1&amp;pid=19ac9dbe4&amp;color=36,64,97&amp;bbb=1"/>
              <p:cNvSpPr/>
              <p:nvPr/>
            </p:nvSpPr>
            <p:spPr>
              <a:xfrm>
                <a:off x="539496" y="1608859"/>
                <a:ext cx="11109960" cy="36639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2761615" algn="l"/>
                    <a:tab pos="5497830" algn="l"/>
                    <a:tab pos="839914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1_2#b7c071e2f.choices?vaa=1&amp;vcp=1&amp;vop=1&amp;pid=19ac9dbe4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08859"/>
                <a:ext cx="11109960" cy="366395"/>
              </a:xfrm>
              <a:prstGeom prst="rect">
                <a:avLst/>
              </a:prstGeom>
              <a:blipFill>
                <a:blip r:embed="rId4"/>
                <a:stretch>
                  <a:fillRect l="-1317" b="-40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2_1#b7c071e2f?vaa=1&amp;vcp=1&amp;vop=1&amp;pid=19ac9dbe4&amp;color=36,64,97&amp;bbb=1"/>
              <p:cNvSpPr/>
              <p:nvPr/>
            </p:nvSpPr>
            <p:spPr>
              <a:xfrm>
                <a:off x="539496" y="1984017"/>
                <a:ext cx="11109960" cy="7827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的展开式的通项为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10−3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，故选C.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5_AS.2_1#b7c071e2f?vaa=1&amp;vcp=1&amp;vop=1&amp;pid=19ac9dbe4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84017"/>
                <a:ext cx="11109960" cy="782765"/>
              </a:xfrm>
              <a:prstGeom prst="rect">
                <a:avLst/>
              </a:prstGeom>
              <a:blipFill>
                <a:blip r:embed="rId5"/>
                <a:stretch>
                  <a:fillRect l="-1317" b="-178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5_1#f0ba1d9ee?vaa=1&amp;vcp=1&amp;vop=1&amp;pid=19ac9dbe4&amp;color=36,64,97&amp;bt=1&amp;bbb=1"/>
              <p:cNvSpPr/>
              <p:nvPr/>
            </p:nvSpPr>
            <p:spPr>
              <a:xfrm>
                <a:off x="539496" y="2222677"/>
                <a:ext cx="11109960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2.〈要点1〉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的展开式为(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5_1#f0ba1d9ee?vaa=1&amp;vcp=1&amp;vop=1&amp;pid=19ac9dbe4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22677"/>
                <a:ext cx="11109960" cy="525844"/>
              </a:xfrm>
              <a:prstGeom prst="rect">
                <a:avLst/>
              </a:prstGeom>
              <a:blipFill>
                <a:blip r:embed="rId3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7_1#f0ba1d9ee.bracket?vaa=1&amp;vcp=1&amp;vop=1&amp;pid=19ac9dbe4&amp;color=36,64,97&amp;vpa=2"/>
          <p:cNvSpPr/>
          <p:nvPr/>
        </p:nvSpPr>
        <p:spPr>
          <a:xfrm>
            <a:off x="3846449" y="2409177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5_2#f0ba1d9ee.choices?vaa=1&amp;vcp=1&amp;vop=1&amp;pid=19ac9dbe4&amp;color=36,64,97&amp;bbb=1"/>
              <p:cNvSpPr/>
              <p:nvPr/>
            </p:nvSpPr>
            <p:spPr>
              <a:xfrm>
                <a:off x="539496" y="2753347"/>
                <a:ext cx="11109960" cy="11100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566293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500"/>
                  </a:lnSpc>
                  <a:tabLst>
                    <a:tab pos="5662930" algn="l"/>
                  </a:tabLst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+6−4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+6+4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5_2#f0ba1d9ee.choices?vaa=1&amp;vcp=1&amp;vop=1&amp;pid=19ac9dbe4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53347"/>
                <a:ext cx="11109960" cy="1110044"/>
              </a:xfrm>
              <a:prstGeom prst="rect">
                <a:avLst/>
              </a:prstGeom>
              <a:blipFill>
                <a:blip r:embed="rId4"/>
                <a:stretch>
                  <a:fillRect l="-1317" b="-71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6_1#f0ba1d9ee?vaa=1&amp;vcp=1&amp;vop=1&amp;pid=19ac9dbe4&amp;color=36,64,97&amp;bbb=1&amp;hb=1"/>
              <p:cNvSpPr/>
              <p:nvPr/>
            </p:nvSpPr>
            <p:spPr>
              <a:xfrm>
                <a:off x="539496" y="3875773"/>
                <a:ext cx="11109960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1800" b="1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解析】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6_1#f0ba1d9ee?vaa=1&amp;vcp=1&amp;vop=1&amp;pid=19ac9dbe4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875773"/>
                <a:ext cx="11109960" cy="838200"/>
              </a:xfrm>
              <a:prstGeom prst="rect">
                <a:avLst/>
              </a:prstGeom>
              <a:blipFill>
                <a:blip r:embed="rId5"/>
                <a:stretch>
                  <a:fillRect l="-1317" b="-94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9_1#acfd28c0b?vaa=1&amp;vcp=1&amp;vop=1&amp;pid=19ac9dbe4&amp;color=36,64,97&amp;bt=1&amp;bbb=1"/>
              <p:cNvSpPr/>
              <p:nvPr/>
            </p:nvSpPr>
            <p:spPr>
              <a:xfrm>
                <a:off x="539496" y="2766777"/>
                <a:ext cx="11109960" cy="46075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3.〈要点2〉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[安徽宿州2024高二期中]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p>
                        </m:sSub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-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anose="02020603050405020304" pitchFamily="18" charset="0"/>
                    <a:ea typeface="微软雅黑" pitchFamily="34" charset="-122"/>
                    <a:cs typeface="Times New Roman" pitchFamily="34" charset="-120"/>
                  </a:rPr>
                  <a:t>…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p>
                        </m:sSub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9_1#acfd28c0b?vaa=1&amp;vcp=1&amp;vop=1&amp;pid=19ac9dbe4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66777"/>
                <a:ext cx="11109960" cy="460756"/>
              </a:xfrm>
              <a:prstGeom prst="rect">
                <a:avLst/>
              </a:prstGeom>
              <a:blipFill>
                <a:blip r:embed="rId3"/>
                <a:stretch>
                  <a:fillRect l="-1317" b="-18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1_1#acfd28c0b.bracket?vaa=1&amp;vcp=1&amp;vop=1&amp;pid=19ac9dbe4&amp;color=36,64,97&amp;vpa=3"/>
          <p:cNvSpPr/>
          <p:nvPr/>
        </p:nvSpPr>
        <p:spPr>
          <a:xfrm>
            <a:off x="6839395" y="2895427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9_2#acfd28c0b.choices?vaa=1&amp;vcp=1&amp;vop=1&amp;pid=19ac9dbe4&amp;color=36,64,97&amp;bbb=1"/>
              <p:cNvSpPr/>
              <p:nvPr/>
            </p:nvSpPr>
            <p:spPr>
              <a:xfrm>
                <a:off x="539496" y="3237819"/>
                <a:ext cx="11109960" cy="45897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  <a:tabLst>
                    <a:tab pos="3009265" algn="l"/>
                    <a:tab pos="5789930" algn="l"/>
                    <a:tab pos="86467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1024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1024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9_2#acfd28c0b.choices?vaa=1&amp;vcp=1&amp;vop=1&amp;pid=19ac9dbe4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37819"/>
                <a:ext cx="11109960" cy="458978"/>
              </a:xfrm>
              <a:prstGeom prst="rect">
                <a:avLst/>
              </a:prstGeom>
              <a:blipFill>
                <a:blip r:embed="rId4"/>
                <a:stretch>
                  <a:fillRect l="-1317" b="-18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10_1#acfd28c0b?vaa=1&amp;vcp=1&amp;vop=1&amp;pid=19ac9dbe4&amp;color=36,64,97&amp;bbb=1"/>
              <p:cNvSpPr/>
              <p:nvPr/>
            </p:nvSpPr>
            <p:spPr>
              <a:xfrm>
                <a:off x="539496" y="3707655"/>
                <a:ext cx="11109960" cy="46120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借助二项式定理可得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p>
                        </m:sSub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-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anose="02020603050405020304" pitchFamily="18" charset="0"/>
                    <a:ea typeface="微软雅黑" pitchFamily="34" charset="-122"/>
                    <a:cs typeface="Times New Roman" pitchFamily="34" charset="-120"/>
                  </a:rPr>
                  <a:t>…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p>
                        </m:sSub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10_1#acfd28c0b?vaa=1&amp;vcp=1&amp;vop=1&amp;pid=19ac9dbe4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707655"/>
                <a:ext cx="11109960" cy="461201"/>
              </a:xfrm>
              <a:prstGeom prst="rect">
                <a:avLst/>
              </a:prstGeom>
              <a:blipFill>
                <a:blip r:embed="rId5"/>
                <a:stretch>
                  <a:fillRect l="-1317" b="-184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3_1#05bffc46d?vaa=1&amp;vcp=1&amp;vop=1&amp;pid=19ac9dbe4&amp;color=36,64,97&amp;bt=1&amp;bbb=1&amp;hb=1"/>
              <p:cNvSpPr/>
              <p:nvPr/>
            </p:nvSpPr>
            <p:spPr>
              <a:xfrm>
                <a:off x="539496" y="2314244"/>
                <a:ext cx="11109960" cy="8210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4.〈易错点1〉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[广东中山2025高二月考]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</m:rad>
                          </m:den>
                        </m:f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1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𝑵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的展开式中，第2项、第3项、第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4项的二项式系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数成等差数列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13_1#05bffc46d?vaa=1&amp;vcp=1&amp;vop=1&amp;pid=19ac9dbe4&amp;color=36,64,97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14244"/>
                <a:ext cx="11109960" cy="821055"/>
              </a:xfrm>
              <a:prstGeom prst="rect">
                <a:avLst/>
              </a:prstGeom>
              <a:blipFill>
                <a:blip r:embed="rId3"/>
                <a:stretch>
                  <a:fillRect l="-1317" b="-179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5_1#05bffc46d.bracket?vaa=1&amp;vcp=1&amp;vop=1&amp;pid=19ac9dbe4&amp;color=36,64,97&amp;vpa=4"/>
          <p:cNvSpPr/>
          <p:nvPr/>
        </p:nvSpPr>
        <p:spPr>
          <a:xfrm>
            <a:off x="2892171" y="2851453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5_BD.13_2#05bffc46d.choices?vaa=1&amp;vcp=1&amp;vop=1&amp;pid=19ac9dbe4&amp;color=36,64,97&amp;bbb=1"/>
          <p:cNvSpPr/>
          <p:nvPr/>
        </p:nvSpPr>
        <p:spPr>
          <a:xfrm>
            <a:off x="539496" y="3144823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58440" algn="l"/>
                <a:tab pos="5491480" algn="l"/>
                <a:tab pos="8224520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.2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B.4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C.7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.2或7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14_1#05bffc46d?vaa=1&amp;vcp=1&amp;vop=1&amp;pid=19ac9dbe4&amp;color=36,64,97&amp;bbb=1"/>
              <p:cNvSpPr/>
              <p:nvPr/>
            </p:nvSpPr>
            <p:spPr>
              <a:xfrm>
                <a:off x="539496" y="3509313"/>
                <a:ext cx="11109960" cy="12173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第2项、第3项、第4项的二项式系数成等差数列，即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构成等差数列，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2×1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3×2×1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−9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+14=0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（舍去）.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14_1#05bffc46d?vaa=1&amp;vcp=1&amp;vop=1&amp;pid=19ac9dbe4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09313"/>
                <a:ext cx="11109960" cy="1217359"/>
              </a:xfrm>
              <a:prstGeom prst="rect">
                <a:avLst/>
              </a:prstGeom>
              <a:blipFill>
                <a:blip r:embed="rId4"/>
                <a:stretch>
                  <a:fillRect l="-1317" b="-1155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7_1#2eb4b0c7a?vaa=1&amp;vcp=1&amp;vop=1&amp;pid=19ac9dbe4&amp;color=36,64,97&amp;bt=1&amp;bbb=1"/>
              <p:cNvSpPr/>
              <p:nvPr/>
            </p:nvSpPr>
            <p:spPr>
              <a:xfrm>
                <a:off x="539496" y="2425591"/>
                <a:ext cx="11109960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5.〈要点3〉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[福建五校2025高二联考]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的展开式中的常数项为(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17_1#2eb4b0c7a?vaa=1&amp;vcp=1&amp;vop=1&amp;pid=19ac9dbe4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25591"/>
                <a:ext cx="11109960" cy="525844"/>
              </a:xfrm>
              <a:prstGeom prst="rect">
                <a:avLst/>
              </a:prstGeom>
              <a:blipFill>
                <a:blip r:embed="rId3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9_1#2eb4b0c7a.bracket?vaa=1&amp;vcp=1&amp;vop=1&amp;pid=19ac9dbe4&amp;color=36,64,97&amp;vpa=5"/>
          <p:cNvSpPr/>
          <p:nvPr/>
        </p:nvSpPr>
        <p:spPr>
          <a:xfrm>
            <a:off x="7827074" y="2612091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7_2#2eb4b0c7a.choices?vaa=1&amp;vcp=1&amp;vop=1&amp;pid=19ac9dbe4&amp;color=36,64,97&amp;bbb=1"/>
              <p:cNvSpPr/>
              <p:nvPr/>
            </p:nvSpPr>
            <p:spPr>
              <a:xfrm>
                <a:off x="539496" y="2956261"/>
                <a:ext cx="11109960" cy="53625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844165" algn="l"/>
                    <a:tab pos="5662930" algn="l"/>
                    <a:tab pos="84816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17_2#2eb4b0c7a.choices?vaa=1&amp;vcp=1&amp;vop=1&amp;pid=19ac9dbe4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56261"/>
                <a:ext cx="11109960" cy="536258"/>
              </a:xfrm>
              <a:prstGeom prst="rect">
                <a:avLst/>
              </a:prstGeom>
              <a:blipFill>
                <a:blip r:embed="rId4"/>
                <a:stretch>
                  <a:fillRect l="-1317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18_1#2eb4b0c7a?vaa=1&amp;vcp=1&amp;vop=1&amp;pid=19ac9dbe4&amp;color=36,64,97&amp;bbb=1"/>
              <p:cNvSpPr/>
              <p:nvPr/>
            </p:nvSpPr>
            <p:spPr>
              <a:xfrm>
                <a:off x="539496" y="3499250"/>
                <a:ext cx="11109960" cy="11112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的展开式的通项为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12−3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12−3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，所以常数项为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.故选D.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18_1#2eb4b0c7a?vaa=1&amp;vcp=1&amp;vop=1&amp;pid=19ac9dbe4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99250"/>
                <a:ext cx="11109960" cy="1111250"/>
              </a:xfrm>
              <a:prstGeom prst="rect">
                <a:avLst/>
              </a:prstGeom>
              <a:blipFill>
                <a:blip r:embed="rId5"/>
                <a:stretch>
                  <a:fillRect l="-1317" b="-76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2811</Words>
  <Application>Microsoft Office PowerPoint</Application>
  <PresentationFormat>宽屏</PresentationFormat>
  <Paragraphs>187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3" baseType="lpstr">
      <vt:lpstr>仿宋</vt:lpstr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2025-10-21T03:40:15Z</dcterms:created>
  <dcterms:modified xsi:type="dcterms:W3CDTF">2025-10-21T03:46:48Z</dcterms:modified>
  <cp:category/>
  <cp:contentStatus/>
</cp:coreProperties>
</file>